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88" r:id="rId3"/>
    <p:sldId id="269" r:id="rId4"/>
    <p:sldId id="261" r:id="rId5"/>
    <p:sldId id="278" r:id="rId6"/>
    <p:sldId id="279" r:id="rId7"/>
    <p:sldId id="280" r:id="rId8"/>
    <p:sldId id="282" r:id="rId9"/>
    <p:sldId id="283" r:id="rId10"/>
    <p:sldId id="284" r:id="rId11"/>
    <p:sldId id="291" r:id="rId12"/>
    <p:sldId id="289" r:id="rId13"/>
    <p:sldId id="268" r:id="rId14"/>
    <p:sldId id="273" r:id="rId15"/>
    <p:sldId id="274" r:id="rId16"/>
    <p:sldId id="275" r:id="rId17"/>
    <p:sldId id="276" r:id="rId18"/>
    <p:sldId id="270" r:id="rId19"/>
    <p:sldId id="290" r:id="rId20"/>
    <p:sldId id="272" r:id="rId21"/>
    <p:sldId id="271"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varScale="1">
        <p:scale>
          <a:sx n="103" d="100"/>
          <a:sy n="103" d="100"/>
        </p:scale>
        <p:origin x="114" y="300"/>
      </p:cViewPr>
      <p:guideLst/>
    </p:cSldViewPr>
  </p:slid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1/28/2023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252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902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6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5958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430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5513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640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822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60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883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497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533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313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163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50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58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568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1/28/2023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54641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529542"/>
            <a:ext cx="9855167" cy="2776451"/>
          </a:xfrm>
        </p:spPr>
        <p:txBody>
          <a:bodyPr/>
          <a:lstStyle/>
          <a:p>
            <a:pPr algn="ctr"/>
            <a:r>
              <a:rPr lang="en-US" dirty="0"/>
              <a:t>Mechanical Diagrams</a:t>
            </a:r>
            <a:br>
              <a:rPr lang="en-US" dirty="0"/>
            </a:br>
            <a:r>
              <a:rPr lang="en-US" dirty="0"/>
              <a:t>&amp;</a:t>
            </a:r>
            <a:br>
              <a:rPr lang="en-US" dirty="0"/>
            </a:br>
            <a:r>
              <a:rPr lang="en-US" dirty="0"/>
              <a:t>Wiring Schematics</a:t>
            </a:r>
          </a:p>
        </p:txBody>
      </p:sp>
      <p:sp>
        <p:nvSpPr>
          <p:cNvPr id="3" name="Subtitle 2"/>
          <p:cNvSpPr>
            <a:spLocks noGrp="1"/>
          </p:cNvSpPr>
          <p:nvPr>
            <p:ph type="subTitle" idx="1"/>
          </p:nvPr>
        </p:nvSpPr>
        <p:spPr>
          <a:xfrm>
            <a:off x="419878" y="4777380"/>
            <a:ext cx="11327363" cy="861420"/>
          </a:xfrm>
        </p:spPr>
        <p:txBody>
          <a:bodyPr/>
          <a:lstStyle/>
          <a:p>
            <a:pPr algn="ctr"/>
            <a:r>
              <a:rPr lang="en-US" dirty="0"/>
              <a:t>Why are they needed?</a:t>
            </a:r>
          </a:p>
        </p:txBody>
      </p:sp>
    </p:spTree>
    <p:extLst>
      <p:ext uri="{BB962C8B-B14F-4D97-AF65-F5344CB8AC3E}">
        <p14:creationId xmlns:p14="http://schemas.microsoft.com/office/powerpoint/2010/main" val="359999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a:xfrm>
            <a:off x="1154954" y="973668"/>
            <a:ext cx="8875454" cy="706964"/>
          </a:xfrm>
        </p:spPr>
        <p:txBody>
          <a:bodyPr/>
          <a:lstStyle/>
          <a:p>
            <a:r>
              <a:rPr lang="en-US" dirty="0"/>
              <a:t>Supply Chain Management</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lstStyle/>
          <a:p>
            <a:r>
              <a:rPr lang="en-US" sz="2600" b="1" dirty="0">
                <a:effectLst/>
                <a:latin typeface="Segoe UI" panose="020B0502040204020203" pitchFamily="34" charset="0"/>
                <a:ea typeface="Times New Roman" panose="02020603050405020304" pitchFamily="18" charset="0"/>
              </a:rPr>
              <a:t>Quality mechanical CAD drawings and wiring diagrams can:</a:t>
            </a:r>
          </a:p>
          <a:p>
            <a:pPr lvl="1"/>
            <a:r>
              <a:rPr lang="en-US" sz="2600" b="1" dirty="0">
                <a:latin typeface="Segoe UI" panose="020B0502040204020203" pitchFamily="34" charset="0"/>
                <a:ea typeface="Times New Roman" panose="02020603050405020304" pitchFamily="18" charset="0"/>
                <a:cs typeface="Times New Roman" panose="02020603050405020304" pitchFamily="18" charset="0"/>
              </a:rPr>
              <a:t>B</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e used to plan and manage the procurement of materials and parts, by providing detailed information about the components required to build the car.</a:t>
            </a:r>
            <a:endParaRPr lang="en-US" sz="26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14771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529543"/>
            <a:ext cx="9855167" cy="2296008"/>
          </a:xfrm>
        </p:spPr>
        <p:txBody>
          <a:bodyPr/>
          <a:lstStyle/>
          <a:p>
            <a:pPr algn="ctr"/>
            <a:r>
              <a:rPr lang="en-US" dirty="0"/>
              <a:t>A Few Examples</a:t>
            </a:r>
          </a:p>
        </p:txBody>
      </p:sp>
      <p:sp>
        <p:nvSpPr>
          <p:cNvPr id="3" name="Subtitle 2"/>
          <p:cNvSpPr>
            <a:spLocks noGrp="1"/>
          </p:cNvSpPr>
          <p:nvPr>
            <p:ph type="subTitle" idx="1"/>
          </p:nvPr>
        </p:nvSpPr>
        <p:spPr>
          <a:xfrm>
            <a:off x="419878" y="4777380"/>
            <a:ext cx="11327363" cy="861420"/>
          </a:xfrm>
        </p:spPr>
        <p:txBody>
          <a:bodyPr/>
          <a:lstStyle/>
          <a:p>
            <a:pPr algn="ctr"/>
            <a:endParaRPr lang="en-US" dirty="0"/>
          </a:p>
        </p:txBody>
      </p:sp>
    </p:spTree>
    <p:extLst>
      <p:ext uri="{BB962C8B-B14F-4D97-AF65-F5344CB8AC3E}">
        <p14:creationId xmlns:p14="http://schemas.microsoft.com/office/powerpoint/2010/main" val="274032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Bare-Basics (Far short of ideal)</a:t>
            </a:r>
          </a:p>
        </p:txBody>
      </p:sp>
      <p:pic>
        <p:nvPicPr>
          <p:cNvPr id="3" name="Picture 2" descr="A picture containing transport">
            <a:extLst>
              <a:ext uri="{FF2B5EF4-FFF2-40B4-BE49-F238E27FC236}">
                <a16:creationId xmlns:a16="http://schemas.microsoft.com/office/drawing/2014/main" id="{2157F51A-5E56-BD32-E416-F4D4705DF176}"/>
              </a:ext>
            </a:extLst>
          </p:cNvPr>
          <p:cNvPicPr>
            <a:picLocks noChangeAspect="1"/>
          </p:cNvPicPr>
          <p:nvPr/>
        </p:nvPicPr>
        <p:blipFill>
          <a:blip r:embed="rId2"/>
          <a:stretch>
            <a:fillRect/>
          </a:stretch>
        </p:blipFill>
        <p:spPr>
          <a:xfrm>
            <a:off x="1669079" y="1764607"/>
            <a:ext cx="9191605" cy="5000086"/>
          </a:xfrm>
          <a:prstGeom prst="rect">
            <a:avLst/>
          </a:prstGeom>
        </p:spPr>
      </p:pic>
      <p:pic>
        <p:nvPicPr>
          <p:cNvPr id="9" name="Picture 8" descr="A picture containing text, indoor, wall, transport&#10;&#10;Description automatically generated">
            <a:extLst>
              <a:ext uri="{FF2B5EF4-FFF2-40B4-BE49-F238E27FC236}">
                <a16:creationId xmlns:a16="http://schemas.microsoft.com/office/drawing/2014/main" id="{5E2EBEAE-7310-7ECB-E22F-8477771C0F3D}"/>
              </a:ext>
            </a:extLst>
          </p:cNvPr>
          <p:cNvPicPr>
            <a:picLocks noChangeAspect="1"/>
          </p:cNvPicPr>
          <p:nvPr/>
        </p:nvPicPr>
        <p:blipFill>
          <a:blip r:embed="rId3"/>
          <a:stretch>
            <a:fillRect/>
          </a:stretch>
        </p:blipFill>
        <p:spPr>
          <a:xfrm>
            <a:off x="1533330" y="1680632"/>
            <a:ext cx="9411477" cy="5173374"/>
          </a:xfrm>
          <a:prstGeom prst="rect">
            <a:avLst/>
          </a:prstGeom>
        </p:spPr>
      </p:pic>
    </p:spTree>
    <p:extLst>
      <p:ext uri="{BB962C8B-B14F-4D97-AF65-F5344CB8AC3E}">
        <p14:creationId xmlns:p14="http://schemas.microsoft.com/office/powerpoint/2010/main" val="28063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82" y="973668"/>
            <a:ext cx="11131420" cy="706964"/>
          </a:xfrm>
        </p:spPr>
        <p:txBody>
          <a:bodyPr/>
          <a:lstStyle/>
          <a:p>
            <a:r>
              <a:rPr lang="en-US" dirty="0"/>
              <a:t>Detailed Individual Parts Used in CAD Assembly</a:t>
            </a:r>
          </a:p>
        </p:txBody>
      </p:sp>
      <p:pic>
        <p:nvPicPr>
          <p:cNvPr id="4" name="Content Placeholder 3">
            <a:extLst>
              <a:ext uri="{FF2B5EF4-FFF2-40B4-BE49-F238E27FC236}">
                <a16:creationId xmlns:a16="http://schemas.microsoft.com/office/drawing/2014/main" id="{F5145BCC-FFD4-4333-A1D3-AADE45673AF2}"/>
              </a:ext>
            </a:extLst>
          </p:cNvPr>
          <p:cNvPicPr>
            <a:picLocks noGrp="1" noChangeAspect="1"/>
          </p:cNvPicPr>
          <p:nvPr>
            <p:ph idx="1"/>
          </p:nvPr>
        </p:nvPicPr>
        <p:blipFill>
          <a:blip r:embed="rId2"/>
          <a:stretch>
            <a:fillRect/>
          </a:stretch>
        </p:blipFill>
        <p:spPr>
          <a:xfrm>
            <a:off x="3823492" y="3801996"/>
            <a:ext cx="3424335" cy="2971114"/>
          </a:xfrm>
          <a:prstGeom prst="rect">
            <a:avLst/>
          </a:prstGeom>
        </p:spPr>
      </p:pic>
      <p:pic>
        <p:nvPicPr>
          <p:cNvPr id="5" name="Picture 4">
            <a:extLst>
              <a:ext uri="{FF2B5EF4-FFF2-40B4-BE49-F238E27FC236}">
                <a16:creationId xmlns:a16="http://schemas.microsoft.com/office/drawing/2014/main" id="{6259D319-AB47-4F41-B3B6-F79FA7913F27}"/>
              </a:ext>
            </a:extLst>
          </p:cNvPr>
          <p:cNvPicPr>
            <a:picLocks noChangeAspect="1"/>
          </p:cNvPicPr>
          <p:nvPr/>
        </p:nvPicPr>
        <p:blipFill>
          <a:blip r:embed="rId3"/>
          <a:stretch>
            <a:fillRect/>
          </a:stretch>
        </p:blipFill>
        <p:spPr>
          <a:xfrm>
            <a:off x="488608" y="2444387"/>
            <a:ext cx="3329815" cy="2556821"/>
          </a:xfrm>
          <a:prstGeom prst="rect">
            <a:avLst/>
          </a:prstGeom>
        </p:spPr>
      </p:pic>
      <p:pic>
        <p:nvPicPr>
          <p:cNvPr id="6" name="Picture 5">
            <a:extLst>
              <a:ext uri="{FF2B5EF4-FFF2-40B4-BE49-F238E27FC236}">
                <a16:creationId xmlns:a16="http://schemas.microsoft.com/office/drawing/2014/main" id="{35CA4A47-80D7-428E-BFED-015BBCE84A27}"/>
              </a:ext>
            </a:extLst>
          </p:cNvPr>
          <p:cNvPicPr>
            <a:picLocks noChangeAspect="1"/>
          </p:cNvPicPr>
          <p:nvPr/>
        </p:nvPicPr>
        <p:blipFill>
          <a:blip r:embed="rId4"/>
          <a:stretch>
            <a:fillRect/>
          </a:stretch>
        </p:blipFill>
        <p:spPr>
          <a:xfrm>
            <a:off x="-72035" y="5409086"/>
            <a:ext cx="4065538" cy="1267434"/>
          </a:xfrm>
          <a:prstGeom prst="rect">
            <a:avLst/>
          </a:prstGeom>
        </p:spPr>
      </p:pic>
      <p:pic>
        <p:nvPicPr>
          <p:cNvPr id="7" name="Picture 6">
            <a:extLst>
              <a:ext uri="{FF2B5EF4-FFF2-40B4-BE49-F238E27FC236}">
                <a16:creationId xmlns:a16="http://schemas.microsoft.com/office/drawing/2014/main" id="{6CF2A305-860E-4CC5-BC18-112447D25960}"/>
              </a:ext>
            </a:extLst>
          </p:cNvPr>
          <p:cNvPicPr>
            <a:picLocks noChangeAspect="1"/>
          </p:cNvPicPr>
          <p:nvPr/>
        </p:nvPicPr>
        <p:blipFill>
          <a:blip r:embed="rId5"/>
          <a:stretch>
            <a:fillRect/>
          </a:stretch>
        </p:blipFill>
        <p:spPr>
          <a:xfrm>
            <a:off x="8748000" y="3584629"/>
            <a:ext cx="3152458" cy="2833157"/>
          </a:xfrm>
          <a:prstGeom prst="rect">
            <a:avLst/>
          </a:prstGeom>
        </p:spPr>
      </p:pic>
      <p:pic>
        <p:nvPicPr>
          <p:cNvPr id="8" name="Picture 7">
            <a:extLst>
              <a:ext uri="{FF2B5EF4-FFF2-40B4-BE49-F238E27FC236}">
                <a16:creationId xmlns:a16="http://schemas.microsoft.com/office/drawing/2014/main" id="{3C579EBE-A1C8-4A83-97E3-68731FA5DCBE}"/>
              </a:ext>
            </a:extLst>
          </p:cNvPr>
          <p:cNvPicPr>
            <a:picLocks noChangeAspect="1"/>
          </p:cNvPicPr>
          <p:nvPr/>
        </p:nvPicPr>
        <p:blipFill>
          <a:blip r:embed="rId6"/>
          <a:stretch>
            <a:fillRect/>
          </a:stretch>
        </p:blipFill>
        <p:spPr>
          <a:xfrm>
            <a:off x="6189831" y="2373740"/>
            <a:ext cx="2558169" cy="2421778"/>
          </a:xfrm>
          <a:prstGeom prst="rect">
            <a:avLst/>
          </a:prstGeom>
        </p:spPr>
      </p:pic>
    </p:spTree>
    <p:extLst>
      <p:ext uri="{BB962C8B-B14F-4D97-AF65-F5344CB8AC3E}">
        <p14:creationId xmlns:p14="http://schemas.microsoft.com/office/powerpoint/2010/main" val="203400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E19A5B-A5D7-43FC-A763-003E0AE17778}"/>
              </a:ext>
            </a:extLst>
          </p:cNvPr>
          <p:cNvPicPr/>
          <p:nvPr/>
        </p:nvPicPr>
        <p:blipFill>
          <a:blip r:embed="rId2">
            <a:extLst>
              <a:ext uri="{28A0092B-C50C-407E-A947-70E740481C1C}">
                <a14:useLocalDpi xmlns:a14="http://schemas.microsoft.com/office/drawing/2010/main" val="0"/>
              </a:ext>
            </a:extLst>
          </a:blip>
          <a:stretch>
            <a:fillRect/>
          </a:stretch>
        </p:blipFill>
        <p:spPr>
          <a:xfrm>
            <a:off x="1278294" y="2090057"/>
            <a:ext cx="9461241" cy="6214188"/>
          </a:xfrm>
          <a:prstGeom prst="rect">
            <a:avLst/>
          </a:prstGeom>
        </p:spPr>
      </p:pic>
      <p:sp>
        <p:nvSpPr>
          <p:cNvPr id="2" name="Title 1">
            <a:extLst>
              <a:ext uri="{FF2B5EF4-FFF2-40B4-BE49-F238E27FC236}">
                <a16:creationId xmlns:a16="http://schemas.microsoft.com/office/drawing/2014/main" id="{653EE982-0B93-4B9A-AFA4-9B7C4770B51F}"/>
              </a:ext>
            </a:extLst>
          </p:cNvPr>
          <p:cNvSpPr>
            <a:spLocks noGrp="1"/>
          </p:cNvSpPr>
          <p:nvPr>
            <p:ph type="title"/>
          </p:nvPr>
        </p:nvSpPr>
        <p:spPr/>
        <p:txBody>
          <a:bodyPr/>
          <a:lstStyle/>
          <a:p>
            <a:r>
              <a:rPr lang="en-US" dirty="0"/>
              <a:t>Front View Example</a:t>
            </a:r>
          </a:p>
        </p:txBody>
      </p:sp>
    </p:spTree>
    <p:extLst>
      <p:ext uri="{BB962C8B-B14F-4D97-AF65-F5344CB8AC3E}">
        <p14:creationId xmlns:p14="http://schemas.microsoft.com/office/powerpoint/2010/main" val="258329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BCB0-8FF5-4690-AB96-C3C9E148FCA8}"/>
              </a:ext>
            </a:extLst>
          </p:cNvPr>
          <p:cNvSpPr>
            <a:spLocks noGrp="1"/>
          </p:cNvSpPr>
          <p:nvPr>
            <p:ph type="title"/>
          </p:nvPr>
        </p:nvSpPr>
        <p:spPr/>
        <p:txBody>
          <a:bodyPr/>
          <a:lstStyle/>
          <a:p>
            <a:r>
              <a:rPr lang="en-US" dirty="0"/>
              <a:t>Side View Example</a:t>
            </a:r>
          </a:p>
        </p:txBody>
      </p:sp>
      <p:pic>
        <p:nvPicPr>
          <p:cNvPr id="4" name="Picture 3">
            <a:extLst>
              <a:ext uri="{FF2B5EF4-FFF2-40B4-BE49-F238E27FC236}">
                <a16:creationId xmlns:a16="http://schemas.microsoft.com/office/drawing/2014/main" id="{2D628588-CB02-4042-9262-42BA28ADBE5F}"/>
              </a:ext>
            </a:extLst>
          </p:cNvPr>
          <p:cNvPicPr/>
          <p:nvPr/>
        </p:nvPicPr>
        <p:blipFill>
          <a:blip r:embed="rId2">
            <a:extLst>
              <a:ext uri="{28A0092B-C50C-407E-A947-70E740481C1C}">
                <a14:useLocalDpi xmlns:a14="http://schemas.microsoft.com/office/drawing/2010/main" val="0"/>
              </a:ext>
            </a:extLst>
          </a:blip>
          <a:stretch>
            <a:fillRect/>
          </a:stretch>
        </p:blipFill>
        <p:spPr>
          <a:xfrm>
            <a:off x="1464937" y="2052735"/>
            <a:ext cx="8761413" cy="6258383"/>
          </a:xfrm>
          <a:prstGeom prst="rect">
            <a:avLst/>
          </a:prstGeom>
        </p:spPr>
      </p:pic>
    </p:spTree>
    <p:extLst>
      <p:ext uri="{BB962C8B-B14F-4D97-AF65-F5344CB8AC3E}">
        <p14:creationId xmlns:p14="http://schemas.microsoft.com/office/powerpoint/2010/main" val="307551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B083-749F-4300-ACB0-EDE014D83654}"/>
              </a:ext>
            </a:extLst>
          </p:cNvPr>
          <p:cNvSpPr>
            <a:spLocks noGrp="1"/>
          </p:cNvSpPr>
          <p:nvPr>
            <p:ph type="title"/>
          </p:nvPr>
        </p:nvSpPr>
        <p:spPr/>
        <p:txBody>
          <a:bodyPr/>
          <a:lstStyle/>
          <a:p>
            <a:r>
              <a:rPr lang="en-US" dirty="0"/>
              <a:t>Top View Example</a:t>
            </a:r>
          </a:p>
        </p:txBody>
      </p:sp>
      <p:pic>
        <p:nvPicPr>
          <p:cNvPr id="4" name="Picture 3">
            <a:extLst>
              <a:ext uri="{FF2B5EF4-FFF2-40B4-BE49-F238E27FC236}">
                <a16:creationId xmlns:a16="http://schemas.microsoft.com/office/drawing/2014/main" id="{BE906747-E251-4C23-A83F-72582F57FF45}"/>
              </a:ext>
            </a:extLst>
          </p:cNvPr>
          <p:cNvPicPr/>
          <p:nvPr/>
        </p:nvPicPr>
        <p:blipFill>
          <a:blip r:embed="rId2">
            <a:extLst>
              <a:ext uri="{28A0092B-C50C-407E-A947-70E740481C1C}">
                <a14:useLocalDpi xmlns:a14="http://schemas.microsoft.com/office/drawing/2010/main" val="0"/>
              </a:ext>
            </a:extLst>
          </a:blip>
          <a:stretch>
            <a:fillRect/>
          </a:stretch>
        </p:blipFill>
        <p:spPr>
          <a:xfrm>
            <a:off x="1511826" y="2080727"/>
            <a:ext cx="9168348" cy="5985626"/>
          </a:xfrm>
          <a:prstGeom prst="rect">
            <a:avLst/>
          </a:prstGeom>
        </p:spPr>
      </p:pic>
    </p:spTree>
    <p:extLst>
      <p:ext uri="{BB962C8B-B14F-4D97-AF65-F5344CB8AC3E}">
        <p14:creationId xmlns:p14="http://schemas.microsoft.com/office/powerpoint/2010/main" val="344881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86A5-C0E4-433D-B1F2-5B47711D5B9F}"/>
              </a:ext>
            </a:extLst>
          </p:cNvPr>
          <p:cNvSpPr>
            <a:spLocks noGrp="1"/>
          </p:cNvSpPr>
          <p:nvPr>
            <p:ph type="title"/>
          </p:nvPr>
        </p:nvSpPr>
        <p:spPr/>
        <p:txBody>
          <a:bodyPr/>
          <a:lstStyle/>
          <a:p>
            <a:r>
              <a:rPr lang="en-US" dirty="0"/>
              <a:t>Rear View Example</a:t>
            </a:r>
          </a:p>
        </p:txBody>
      </p:sp>
      <p:pic>
        <p:nvPicPr>
          <p:cNvPr id="4" name="Picture 3">
            <a:extLst>
              <a:ext uri="{FF2B5EF4-FFF2-40B4-BE49-F238E27FC236}">
                <a16:creationId xmlns:a16="http://schemas.microsoft.com/office/drawing/2014/main" id="{6996DD22-3B42-4458-AD81-D60E36B70B4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25541" y="2015412"/>
            <a:ext cx="9593911" cy="5931537"/>
          </a:xfrm>
          <a:prstGeom prst="rect">
            <a:avLst/>
          </a:prstGeom>
        </p:spPr>
      </p:pic>
    </p:spTree>
    <p:extLst>
      <p:ext uri="{BB962C8B-B14F-4D97-AF65-F5344CB8AC3E}">
        <p14:creationId xmlns:p14="http://schemas.microsoft.com/office/powerpoint/2010/main" val="186656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2C06-2FDD-4B4E-A85F-36AA899DB6EC}"/>
              </a:ext>
            </a:extLst>
          </p:cNvPr>
          <p:cNvSpPr>
            <a:spLocks noGrp="1"/>
          </p:cNvSpPr>
          <p:nvPr>
            <p:ph type="ctrTitle"/>
          </p:nvPr>
        </p:nvSpPr>
        <p:spPr/>
        <p:txBody>
          <a:bodyPr/>
          <a:lstStyle/>
          <a:p>
            <a:r>
              <a:rPr lang="en-US" dirty="0"/>
              <a:t>Wiring Diagrams</a:t>
            </a:r>
          </a:p>
        </p:txBody>
      </p:sp>
      <p:sp>
        <p:nvSpPr>
          <p:cNvPr id="3" name="Subtitle 2">
            <a:extLst>
              <a:ext uri="{FF2B5EF4-FFF2-40B4-BE49-F238E27FC236}">
                <a16:creationId xmlns:a16="http://schemas.microsoft.com/office/drawing/2014/main" id="{3260A9BC-6BFC-4197-9DD7-F4FF1C312FF1}"/>
              </a:ext>
            </a:extLst>
          </p:cNvPr>
          <p:cNvSpPr>
            <a:spLocks noGrp="1"/>
          </p:cNvSpPr>
          <p:nvPr>
            <p:ph type="subTitle" idx="1"/>
          </p:nvPr>
        </p:nvSpPr>
        <p:spPr/>
        <p:txBody>
          <a:bodyPr/>
          <a:lstStyle/>
          <a:p>
            <a:r>
              <a:rPr lang="en-US" dirty="0"/>
              <a:t>Keeping everyone safe and knowledgeable</a:t>
            </a:r>
          </a:p>
        </p:txBody>
      </p:sp>
    </p:spTree>
    <p:extLst>
      <p:ext uri="{BB962C8B-B14F-4D97-AF65-F5344CB8AC3E}">
        <p14:creationId xmlns:p14="http://schemas.microsoft.com/office/powerpoint/2010/main" val="35660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Meh. (May not be overly helpful)</a:t>
            </a:r>
          </a:p>
        </p:txBody>
      </p:sp>
      <p:pic>
        <p:nvPicPr>
          <p:cNvPr id="11" name="Picture 10" descr="Diagram&#10;&#10;Description automatically generated">
            <a:extLst>
              <a:ext uri="{FF2B5EF4-FFF2-40B4-BE49-F238E27FC236}">
                <a16:creationId xmlns:a16="http://schemas.microsoft.com/office/drawing/2014/main" id="{FE37961E-7D18-76BE-2E78-2AD500AF2170}"/>
              </a:ext>
            </a:extLst>
          </p:cNvPr>
          <p:cNvPicPr>
            <a:picLocks noChangeAspect="1"/>
          </p:cNvPicPr>
          <p:nvPr/>
        </p:nvPicPr>
        <p:blipFill>
          <a:blip r:embed="rId2"/>
          <a:stretch>
            <a:fillRect/>
          </a:stretch>
        </p:blipFill>
        <p:spPr>
          <a:xfrm>
            <a:off x="317240" y="2455004"/>
            <a:ext cx="6644518" cy="3522634"/>
          </a:xfrm>
          <a:prstGeom prst="rect">
            <a:avLst/>
          </a:prstGeom>
        </p:spPr>
      </p:pic>
      <p:pic>
        <p:nvPicPr>
          <p:cNvPr id="12" name="Picture 11" descr="Diagram, schematic&#10;&#10;Description automatically generated">
            <a:extLst>
              <a:ext uri="{FF2B5EF4-FFF2-40B4-BE49-F238E27FC236}">
                <a16:creationId xmlns:a16="http://schemas.microsoft.com/office/drawing/2014/main" id="{AB137B55-A2D2-BFF2-7A7A-08B97DC55159}"/>
              </a:ext>
            </a:extLst>
          </p:cNvPr>
          <p:cNvPicPr>
            <a:picLocks noChangeAspect="1"/>
          </p:cNvPicPr>
          <p:nvPr/>
        </p:nvPicPr>
        <p:blipFill>
          <a:blip r:embed="rId3"/>
          <a:stretch>
            <a:fillRect/>
          </a:stretch>
        </p:blipFill>
        <p:spPr>
          <a:xfrm>
            <a:off x="7115290" y="2361698"/>
            <a:ext cx="4827894" cy="4295362"/>
          </a:xfrm>
          <a:prstGeom prst="rect">
            <a:avLst/>
          </a:prstGeom>
        </p:spPr>
      </p:pic>
    </p:spTree>
    <p:extLst>
      <p:ext uri="{BB962C8B-B14F-4D97-AF65-F5344CB8AC3E}">
        <p14:creationId xmlns:p14="http://schemas.microsoft.com/office/powerpoint/2010/main" val="367742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529543"/>
            <a:ext cx="9855167" cy="2296008"/>
          </a:xfrm>
        </p:spPr>
        <p:txBody>
          <a:bodyPr/>
          <a:lstStyle/>
          <a:p>
            <a:pPr algn="ctr"/>
            <a:r>
              <a:rPr lang="en-US" dirty="0"/>
              <a:t>Lessons Learned</a:t>
            </a:r>
          </a:p>
        </p:txBody>
      </p:sp>
      <p:sp>
        <p:nvSpPr>
          <p:cNvPr id="3" name="Subtitle 2"/>
          <p:cNvSpPr>
            <a:spLocks noGrp="1"/>
          </p:cNvSpPr>
          <p:nvPr>
            <p:ph type="subTitle" idx="1"/>
          </p:nvPr>
        </p:nvSpPr>
        <p:spPr>
          <a:xfrm>
            <a:off x="419878" y="4777380"/>
            <a:ext cx="11327363" cy="861420"/>
          </a:xfrm>
        </p:spPr>
        <p:txBody>
          <a:bodyPr/>
          <a:lstStyle/>
          <a:p>
            <a:pPr algn="ctr"/>
            <a:endParaRPr lang="en-US" dirty="0"/>
          </a:p>
        </p:txBody>
      </p:sp>
    </p:spTree>
    <p:extLst>
      <p:ext uri="{BB962C8B-B14F-4D97-AF65-F5344CB8AC3E}">
        <p14:creationId xmlns:p14="http://schemas.microsoft.com/office/powerpoint/2010/main" val="79896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E178-1C30-4896-ACBE-5E0B32224D73}"/>
              </a:ext>
            </a:extLst>
          </p:cNvPr>
          <p:cNvSpPr>
            <a:spLocks noGrp="1"/>
          </p:cNvSpPr>
          <p:nvPr>
            <p:ph type="title"/>
          </p:nvPr>
        </p:nvSpPr>
        <p:spPr/>
        <p:txBody>
          <a:bodyPr/>
          <a:lstStyle/>
          <a:p>
            <a:r>
              <a:rPr lang="en-US" dirty="0"/>
              <a:t>Sample Low Voltage Wiring Diagram</a:t>
            </a:r>
          </a:p>
        </p:txBody>
      </p:sp>
      <p:pic>
        <p:nvPicPr>
          <p:cNvPr id="4" name="Content Placeholder 3">
            <a:extLst>
              <a:ext uri="{FF2B5EF4-FFF2-40B4-BE49-F238E27FC236}">
                <a16:creationId xmlns:a16="http://schemas.microsoft.com/office/drawing/2014/main" id="{44C657C2-F6DF-47A7-A9E8-91E92A0D07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868" y="1828801"/>
            <a:ext cx="11346025" cy="4873460"/>
          </a:xfrm>
          <a:prstGeom prst="rect">
            <a:avLst/>
          </a:prstGeom>
        </p:spPr>
      </p:pic>
    </p:spTree>
    <p:extLst>
      <p:ext uri="{BB962C8B-B14F-4D97-AF65-F5344CB8AC3E}">
        <p14:creationId xmlns:p14="http://schemas.microsoft.com/office/powerpoint/2010/main" val="44983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CE83-EB84-43BF-80B4-F7325C7CCFA1}"/>
              </a:ext>
            </a:extLst>
          </p:cNvPr>
          <p:cNvSpPr>
            <a:spLocks noGrp="1"/>
          </p:cNvSpPr>
          <p:nvPr>
            <p:ph type="title"/>
          </p:nvPr>
        </p:nvSpPr>
        <p:spPr/>
        <p:txBody>
          <a:bodyPr/>
          <a:lstStyle/>
          <a:p>
            <a:r>
              <a:rPr lang="en-US" dirty="0"/>
              <a:t>Sample High Voltage Wiring Diagram</a:t>
            </a:r>
          </a:p>
        </p:txBody>
      </p:sp>
      <p:pic>
        <p:nvPicPr>
          <p:cNvPr id="4" name="Content Placeholder 3">
            <a:extLst>
              <a:ext uri="{FF2B5EF4-FFF2-40B4-BE49-F238E27FC236}">
                <a16:creationId xmlns:a16="http://schemas.microsoft.com/office/drawing/2014/main" id="{C6E71F03-9B74-4567-9B01-60684061E9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584" y="1680632"/>
            <a:ext cx="10153506" cy="5076742"/>
          </a:xfrm>
          <a:prstGeom prst="rect">
            <a:avLst/>
          </a:prstGeom>
        </p:spPr>
      </p:pic>
    </p:spTree>
    <p:extLst>
      <p:ext uri="{BB962C8B-B14F-4D97-AF65-F5344CB8AC3E}">
        <p14:creationId xmlns:p14="http://schemas.microsoft.com/office/powerpoint/2010/main" val="370645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529543"/>
            <a:ext cx="9855167" cy="2911828"/>
          </a:xfrm>
        </p:spPr>
        <p:txBody>
          <a:bodyPr/>
          <a:lstStyle/>
          <a:p>
            <a:pPr algn="ctr"/>
            <a:r>
              <a:rPr lang="en-US" dirty="0"/>
              <a:t>Thank you!</a:t>
            </a:r>
            <a:br>
              <a:rPr lang="en-US" dirty="0"/>
            </a:br>
            <a:br>
              <a:rPr lang="en-US" dirty="0"/>
            </a:br>
            <a:r>
              <a:rPr lang="en-US" dirty="0"/>
              <a:t>Questions/Comments?</a:t>
            </a:r>
          </a:p>
        </p:txBody>
      </p:sp>
      <p:sp>
        <p:nvSpPr>
          <p:cNvPr id="3" name="Subtitle 2"/>
          <p:cNvSpPr>
            <a:spLocks noGrp="1"/>
          </p:cNvSpPr>
          <p:nvPr>
            <p:ph type="subTitle" idx="1"/>
          </p:nvPr>
        </p:nvSpPr>
        <p:spPr>
          <a:xfrm>
            <a:off x="419878" y="4777380"/>
            <a:ext cx="11327363" cy="861420"/>
          </a:xfrm>
        </p:spPr>
        <p:txBody>
          <a:bodyPr/>
          <a:lstStyle/>
          <a:p>
            <a:pPr algn="ctr"/>
            <a:r>
              <a:rPr lang="en-US" dirty="0"/>
              <a:t>Contact Info:</a:t>
            </a:r>
          </a:p>
          <a:p>
            <a:pPr algn="ctr"/>
            <a:r>
              <a:rPr lang="en-US" dirty="0"/>
              <a:t>Brian Coleman – 606.923.9444 – coleman.briank@gmail.com </a:t>
            </a:r>
          </a:p>
        </p:txBody>
      </p:sp>
    </p:spTree>
    <p:extLst>
      <p:ext uri="{BB962C8B-B14F-4D97-AF65-F5344CB8AC3E}">
        <p14:creationId xmlns:p14="http://schemas.microsoft.com/office/powerpoint/2010/main" val="422611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84" y="597159"/>
            <a:ext cx="11178073" cy="1280108"/>
          </a:xfrm>
        </p:spPr>
        <p:txBody>
          <a:bodyPr/>
          <a:lstStyle/>
          <a:p>
            <a:pPr algn="ctr"/>
            <a:r>
              <a:rPr lang="en-US" sz="3200" dirty="0"/>
              <a:t>Poor/No Mechanical Drawings Result in…</a:t>
            </a:r>
          </a:p>
        </p:txBody>
      </p:sp>
      <p:sp>
        <p:nvSpPr>
          <p:cNvPr id="3" name="Content Placeholder 2"/>
          <p:cNvSpPr>
            <a:spLocks noGrp="1"/>
          </p:cNvSpPr>
          <p:nvPr>
            <p:ph idx="1"/>
          </p:nvPr>
        </p:nvSpPr>
        <p:spPr>
          <a:xfrm>
            <a:off x="1154954" y="2603500"/>
            <a:ext cx="10265715" cy="3416300"/>
          </a:xfrm>
        </p:spPr>
        <p:txBody>
          <a:bodyPr>
            <a:normAutofit/>
          </a:bodyPr>
          <a:lstStyle/>
          <a:p>
            <a:r>
              <a:rPr lang="en-US" sz="2400" b="1" dirty="0"/>
              <a:t>Constantly in a “build-rebuild” cycle.</a:t>
            </a:r>
          </a:p>
          <a:p>
            <a:r>
              <a:rPr lang="en-US" sz="2400" b="1" dirty="0"/>
              <a:t>Significant increase in frustration level for all.</a:t>
            </a:r>
          </a:p>
          <a:p>
            <a:r>
              <a:rPr lang="en-US" sz="2400" b="1" dirty="0"/>
              <a:t>Significant loss of time and resources.</a:t>
            </a:r>
          </a:p>
          <a:p>
            <a:r>
              <a:rPr lang="en-US" sz="2400" b="1" dirty="0"/>
              <a:t>Many very late nights/mornings!</a:t>
            </a:r>
          </a:p>
          <a:p>
            <a:r>
              <a:rPr lang="en-US" sz="2400" b="1" dirty="0"/>
              <a:t>Reduction in quality.</a:t>
            </a:r>
          </a:p>
          <a:p>
            <a:r>
              <a:rPr lang="en-US" sz="2400" b="1" dirty="0"/>
              <a:t>Etc. Etc. </a:t>
            </a:r>
            <a:r>
              <a:rPr lang="en-US" sz="2400" b="1" dirty="0" err="1"/>
              <a:t>Etc</a:t>
            </a:r>
            <a:r>
              <a:rPr lang="en-US" sz="2400" b="1" dirty="0"/>
              <a:t>…………………</a:t>
            </a:r>
          </a:p>
          <a:p>
            <a:pPr marL="0" indent="0">
              <a:buNone/>
            </a:pPr>
            <a:r>
              <a:rPr lang="en-US" sz="2400" b="1" dirty="0"/>
              <a:t> ***…extremely poor efficiency!***</a:t>
            </a:r>
          </a:p>
          <a:p>
            <a:pPr marL="0" indent="0">
              <a:buNone/>
            </a:pPr>
            <a:endParaRPr lang="en-US" sz="2400" b="1" dirty="0"/>
          </a:p>
        </p:txBody>
      </p:sp>
      <p:pic>
        <p:nvPicPr>
          <p:cNvPr id="5" name="Picture 4">
            <a:extLst>
              <a:ext uri="{FF2B5EF4-FFF2-40B4-BE49-F238E27FC236}">
                <a16:creationId xmlns:a16="http://schemas.microsoft.com/office/drawing/2014/main" id="{49314558-6083-5B9C-A862-A80329BEEFAC}"/>
              </a:ext>
            </a:extLst>
          </p:cNvPr>
          <p:cNvPicPr>
            <a:picLocks noChangeAspect="1"/>
          </p:cNvPicPr>
          <p:nvPr/>
        </p:nvPicPr>
        <p:blipFill>
          <a:blip r:embed="rId2"/>
          <a:stretch>
            <a:fillRect/>
          </a:stretch>
        </p:blipFill>
        <p:spPr>
          <a:xfrm>
            <a:off x="6624828" y="4525347"/>
            <a:ext cx="5763114" cy="2212166"/>
          </a:xfrm>
          <a:prstGeom prst="rect">
            <a:avLst/>
          </a:prstGeom>
        </p:spPr>
      </p:pic>
    </p:spTree>
    <p:extLst>
      <p:ext uri="{BB962C8B-B14F-4D97-AF65-F5344CB8AC3E}">
        <p14:creationId xmlns:p14="http://schemas.microsoft.com/office/powerpoint/2010/main" val="40693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267340" cy="706964"/>
          </a:xfrm>
        </p:spPr>
        <p:txBody>
          <a:bodyPr/>
          <a:lstStyle/>
          <a:p>
            <a:r>
              <a:rPr lang="en-US" dirty="0"/>
              <a:t>Quality Mechanical Drawings Improve…</a:t>
            </a:r>
          </a:p>
        </p:txBody>
      </p:sp>
      <p:sp>
        <p:nvSpPr>
          <p:cNvPr id="3" name="Content Placeholder 2"/>
          <p:cNvSpPr>
            <a:spLocks noGrp="1"/>
          </p:cNvSpPr>
          <p:nvPr>
            <p:ph idx="1"/>
          </p:nvPr>
        </p:nvSpPr>
        <p:spPr>
          <a:xfrm>
            <a:off x="1154954" y="2519266"/>
            <a:ext cx="6913984" cy="3685592"/>
          </a:xfrm>
        </p:spPr>
        <p:txBody>
          <a:bodyPr>
            <a:normAutofit/>
          </a:bodyPr>
          <a:lstStyle/>
          <a:p>
            <a:r>
              <a:rPr lang="en-US" sz="2600" b="1" dirty="0"/>
              <a:t>Design and Assembly</a:t>
            </a:r>
          </a:p>
          <a:p>
            <a:r>
              <a:rPr lang="en-US" sz="2600" b="1" dirty="0"/>
              <a:t>Cost Savings and Quality</a:t>
            </a:r>
          </a:p>
          <a:p>
            <a:r>
              <a:rPr lang="en-US" sz="2600" b="1" dirty="0"/>
              <a:t>Safety, Maintenance, and Compliance</a:t>
            </a:r>
          </a:p>
          <a:p>
            <a:r>
              <a:rPr lang="en-US" sz="2600" b="1" dirty="0"/>
              <a:t>Communication and Coordination</a:t>
            </a:r>
          </a:p>
          <a:p>
            <a:r>
              <a:rPr lang="en-US" sz="2600" b="1" dirty="0"/>
              <a:t>Testing and Design Optimization</a:t>
            </a:r>
          </a:p>
          <a:p>
            <a:r>
              <a:rPr lang="en-US" sz="2600" b="1" dirty="0"/>
              <a:t>Supply Chain Management</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D5C49BD4-920E-6BFB-B307-0FC670843046}"/>
              </a:ext>
            </a:extLst>
          </p:cNvPr>
          <p:cNvPicPr>
            <a:picLocks noChangeAspect="1"/>
          </p:cNvPicPr>
          <p:nvPr/>
        </p:nvPicPr>
        <p:blipFill>
          <a:blip r:embed="rId2"/>
          <a:stretch>
            <a:fillRect/>
          </a:stretch>
        </p:blipFill>
        <p:spPr>
          <a:xfrm>
            <a:off x="8249703" y="2808515"/>
            <a:ext cx="3333327" cy="3144418"/>
          </a:xfrm>
          <a:prstGeom prst="rect">
            <a:avLst/>
          </a:prstGeom>
        </p:spPr>
      </p:pic>
    </p:spTree>
    <p:extLst>
      <p:ext uri="{BB962C8B-B14F-4D97-AF65-F5344CB8AC3E}">
        <p14:creationId xmlns:p14="http://schemas.microsoft.com/office/powerpoint/2010/main" val="3286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p:txBody>
          <a:bodyPr/>
          <a:lstStyle/>
          <a:p>
            <a:r>
              <a:rPr lang="en-US" dirty="0"/>
              <a:t>Design and Assembly</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normAutofit/>
          </a:bodyPr>
          <a:lstStyle/>
          <a:p>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Quality mechanical CAD drawings and wiring diagrams provide:</a:t>
            </a:r>
          </a:p>
          <a:p>
            <a:pPr lvl="1"/>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Accurate and detailed information about the design and layout of the car's components, which is critical for ensuring that the car is built required specifications. </a:t>
            </a:r>
          </a:p>
          <a:p>
            <a:pPr lvl="1"/>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Improves assembly efficiency and reduces the risk of errors and delays (Division of Labor).</a:t>
            </a:r>
            <a:endParaRPr lang="en-US" sz="26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8155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p:txBody>
          <a:bodyPr/>
          <a:lstStyle/>
          <a:p>
            <a:r>
              <a:rPr lang="en-US" dirty="0"/>
              <a:t>Cost Savings and Quality</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lstStyle/>
          <a:p>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Having accurate and detailed mechanical CAD drawings and wiring diagrams:</a:t>
            </a:r>
          </a:p>
          <a:p>
            <a:pPr lvl="1"/>
            <a:r>
              <a:rPr lang="en-US" sz="2600" b="1" dirty="0">
                <a:latin typeface="Segoe UI" panose="020B0502040204020203" pitchFamily="34" charset="0"/>
                <a:ea typeface="Times New Roman" panose="02020603050405020304" pitchFamily="18" charset="0"/>
                <a:cs typeface="Times New Roman" panose="02020603050405020304" pitchFamily="18" charset="0"/>
              </a:rPr>
              <a:t>C</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an help reduce the cost of building a solar car by reducing the need for rework.</a:t>
            </a:r>
          </a:p>
          <a:p>
            <a:pPr lvl="1"/>
            <a:r>
              <a:rPr lang="en-US" sz="2600" b="1" dirty="0">
                <a:latin typeface="Segoe UI" panose="020B0502040204020203" pitchFamily="34" charset="0"/>
                <a:ea typeface="Times New Roman" panose="02020603050405020304" pitchFamily="18" charset="0"/>
                <a:cs typeface="Times New Roman" panose="02020603050405020304" pitchFamily="18" charset="0"/>
              </a:rPr>
              <a:t>Assists in </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ensuring that the car is built to the highest standards of quality and performance.</a:t>
            </a:r>
            <a:endParaRPr lang="en-US" sz="26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24190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a:xfrm>
            <a:off x="1154954" y="973668"/>
            <a:ext cx="9901822" cy="706964"/>
          </a:xfrm>
        </p:spPr>
        <p:txBody>
          <a:bodyPr/>
          <a:lstStyle/>
          <a:p>
            <a:r>
              <a:rPr lang="en-US" dirty="0"/>
              <a:t>Safety, Maintenance, and Compliance</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3810323" y="-266735"/>
            <a:ext cx="4320074" cy="9630813"/>
          </a:xfrm>
        </p:spPr>
        <p:txBody>
          <a:bodyPr>
            <a:normAutofit fontScale="85000" lnSpcReduction="20000"/>
          </a:bodyPr>
          <a:lstStyle/>
          <a:p>
            <a:r>
              <a:rPr lang="en-US" sz="2800" b="1" dirty="0">
                <a:effectLst/>
                <a:latin typeface="Segoe UI" panose="020B0502040204020203" pitchFamily="34" charset="0"/>
                <a:ea typeface="Times New Roman" panose="02020603050405020304" pitchFamily="18" charset="0"/>
                <a:cs typeface="Times New Roman" panose="02020603050405020304" pitchFamily="18" charset="0"/>
              </a:rPr>
              <a:t>Quality mechanical CAD drawings and wiring diagrams can:</a:t>
            </a:r>
          </a:p>
          <a:p>
            <a:pPr lvl="1"/>
            <a:r>
              <a:rPr lang="en-US" sz="2800" b="1" dirty="0">
                <a:effectLst/>
                <a:latin typeface="Segoe UI" panose="020B0502040204020203" pitchFamily="34" charset="0"/>
                <a:ea typeface="Times New Roman" panose="02020603050405020304" pitchFamily="18" charset="0"/>
                <a:cs typeface="Times New Roman" panose="02020603050405020304" pitchFamily="18" charset="0"/>
              </a:rPr>
              <a:t>Help ensure that the car is built safely, by providing detailed information about the location and operation of safety-critical components, such as brakes, steering systems, electrical, etc.</a:t>
            </a:r>
          </a:p>
          <a:p>
            <a:pPr lvl="1"/>
            <a:r>
              <a:rPr lang="en-US" sz="2800" b="1" dirty="0">
                <a:latin typeface="Segoe UI" panose="020B0502040204020203" pitchFamily="34" charset="0"/>
                <a:ea typeface="Times New Roman" panose="02020603050405020304" pitchFamily="18" charset="0"/>
                <a:cs typeface="Times New Roman" panose="02020603050405020304" pitchFamily="18" charset="0"/>
              </a:rPr>
              <a:t>M</a:t>
            </a:r>
            <a:r>
              <a:rPr lang="en-US" sz="2800" b="1" dirty="0">
                <a:effectLst/>
                <a:latin typeface="Segoe UI" panose="020B0502040204020203" pitchFamily="34" charset="0"/>
                <a:ea typeface="Times New Roman" panose="02020603050405020304" pitchFamily="18" charset="0"/>
                <a:cs typeface="Times New Roman" panose="02020603050405020304" pitchFamily="18" charset="0"/>
              </a:rPr>
              <a:t>ake it easier to maintain the car, by providing detailed information about the location and operation of various components, as well as instructions for performing routine maintenance tasks.</a:t>
            </a:r>
          </a:p>
          <a:p>
            <a:pPr lvl="1"/>
            <a:r>
              <a:rPr lang="en-US" sz="2800" b="1" dirty="0">
                <a:latin typeface="Segoe UI" panose="020B0502040204020203" pitchFamily="34" charset="0"/>
                <a:ea typeface="Times New Roman" panose="02020603050405020304" pitchFamily="18" charset="0"/>
                <a:cs typeface="Times New Roman" panose="02020603050405020304" pitchFamily="18" charset="0"/>
              </a:rPr>
              <a:t>H</a:t>
            </a:r>
            <a:r>
              <a:rPr lang="en-US" sz="2800" b="1" dirty="0">
                <a:effectLst/>
                <a:latin typeface="Segoe UI" panose="020B0502040204020203" pitchFamily="34" charset="0"/>
                <a:ea typeface="Times New Roman" panose="02020603050405020304" pitchFamily="18" charset="0"/>
                <a:cs typeface="Times New Roman" panose="02020603050405020304" pitchFamily="18" charset="0"/>
              </a:rPr>
              <a:t>elp ensure that the car is compliant with relevant regulations and standards, by providing detailed information about the design and layout of the car's components.</a:t>
            </a:r>
          </a:p>
          <a:p>
            <a:pPr lvl="1"/>
            <a:endParaRPr lang="en-US" sz="2400" b="1"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US" sz="28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20454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p:txBody>
          <a:bodyPr/>
          <a:lstStyle/>
          <a:p>
            <a:r>
              <a:rPr lang="en-US" dirty="0"/>
              <a:t>Communication and Coordination</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lstStyle/>
          <a:p>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Quality mechanical CAD drawings and wiring diagrams:</a:t>
            </a:r>
          </a:p>
          <a:p>
            <a:pPr lvl="1"/>
            <a:r>
              <a:rPr lang="en-US" sz="2600" b="1" dirty="0">
                <a:latin typeface="Segoe UI" panose="020B0502040204020203" pitchFamily="34" charset="0"/>
                <a:ea typeface="Times New Roman" panose="02020603050405020304" pitchFamily="18" charset="0"/>
                <a:cs typeface="Times New Roman" panose="02020603050405020304" pitchFamily="18" charset="0"/>
              </a:rPr>
              <a:t>S</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erve as a common reference point for the team, helping to facilitate </a:t>
            </a:r>
            <a:r>
              <a:rPr lang="en-US" sz="2600" b="1" dirty="0">
                <a:latin typeface="Segoe UI" panose="020B0502040204020203" pitchFamily="34" charset="0"/>
                <a:ea typeface="Times New Roman" panose="02020603050405020304" pitchFamily="18" charset="0"/>
                <a:cs typeface="Times New Roman" panose="02020603050405020304" pitchFamily="18" charset="0"/>
              </a:rPr>
              <a:t>effective </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communication and coordination between team members, advisors, and industry partners.</a:t>
            </a:r>
            <a:endParaRPr lang="en-US" sz="26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2129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p:txBody>
          <a:bodyPr/>
          <a:lstStyle/>
          <a:p>
            <a:r>
              <a:rPr lang="en-US" dirty="0"/>
              <a:t>Test and Design Optimization</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normAutofit/>
          </a:bodyPr>
          <a:lstStyle/>
          <a:p>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Quality mechanical CAD drawings and wiring diagrams can:</a:t>
            </a:r>
          </a:p>
          <a:p>
            <a:pPr lvl="1"/>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Help to test and validate the car, by providing detailed information about the design and layout of the car's components and allowing the team to easily identify any issues that may need to be addressed. </a:t>
            </a:r>
          </a:p>
          <a:p>
            <a:endParaRPr lang="en-US" dirty="0"/>
          </a:p>
        </p:txBody>
      </p:sp>
    </p:spTree>
    <p:extLst>
      <p:ext uri="{BB962C8B-B14F-4D97-AF65-F5344CB8AC3E}">
        <p14:creationId xmlns:p14="http://schemas.microsoft.com/office/powerpoint/2010/main" val="30204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1514</TotalTime>
  <Words>511</Words>
  <Application>Microsoft Office PowerPoint</Application>
  <PresentationFormat>Widescreen</PresentationFormat>
  <Paragraphs>58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Segoe UI</vt:lpstr>
      <vt:lpstr>Wingdings 3</vt:lpstr>
      <vt:lpstr>Ion Boardroom</vt:lpstr>
      <vt:lpstr>Mechanical Diagrams &amp; Wiring Schematics</vt:lpstr>
      <vt:lpstr>Lessons Learned</vt:lpstr>
      <vt:lpstr>Poor/No Mechanical Drawings Result in…</vt:lpstr>
      <vt:lpstr>Quality Mechanical Drawings Improve…</vt:lpstr>
      <vt:lpstr>Design and Assembly</vt:lpstr>
      <vt:lpstr>Cost Savings and Quality</vt:lpstr>
      <vt:lpstr>Safety, Maintenance, and Compliance</vt:lpstr>
      <vt:lpstr>Communication and Coordination</vt:lpstr>
      <vt:lpstr>Test and Design Optimization</vt:lpstr>
      <vt:lpstr>Supply Chain Management</vt:lpstr>
      <vt:lpstr>A Few Examples</vt:lpstr>
      <vt:lpstr>Bare-Basics (Far short of ideal)</vt:lpstr>
      <vt:lpstr>Detailed Individual Parts Used in CAD Assembly</vt:lpstr>
      <vt:lpstr>Front View Example</vt:lpstr>
      <vt:lpstr>Side View Example</vt:lpstr>
      <vt:lpstr>Top View Example</vt:lpstr>
      <vt:lpstr>Rear View Example</vt:lpstr>
      <vt:lpstr>Wiring Diagrams</vt:lpstr>
      <vt:lpstr>Meh. (May not be overly helpful)</vt:lpstr>
      <vt:lpstr>Sample Low Voltage Wiring Diagram</vt:lpstr>
      <vt:lpstr>Sample High Voltage Wiring Diagram</vt:lpstr>
      <vt:lpstr>Thank you!  Questions/Comments?</vt:lpstr>
    </vt:vector>
  </TitlesOfParts>
  <Company>Somerset Ind.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Planning Prevents Poor Performance</dc:title>
  <dc:creator>Coleman, Brian</dc:creator>
  <cp:lastModifiedBy>Brian Coleman</cp:lastModifiedBy>
  <cp:revision>19</cp:revision>
  <dcterms:created xsi:type="dcterms:W3CDTF">2022-01-13T13:39:29Z</dcterms:created>
  <dcterms:modified xsi:type="dcterms:W3CDTF">2023-01-28T14:03:58Z</dcterms:modified>
</cp:coreProperties>
</file>